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341" r:id="rId2"/>
    <p:sldId id="365" r:id="rId3"/>
    <p:sldId id="366" r:id="rId4"/>
    <p:sldId id="367" r:id="rId5"/>
    <p:sldId id="368" r:id="rId6"/>
    <p:sldId id="381" r:id="rId7"/>
    <p:sldId id="382" r:id="rId8"/>
    <p:sldId id="383" r:id="rId9"/>
    <p:sldId id="384" r:id="rId10"/>
    <p:sldId id="369" r:id="rId11"/>
    <p:sldId id="364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9" r:id="rId20"/>
    <p:sldId id="380" r:id="rId21"/>
    <p:sldId id="363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1E8E6-338A-4A90-B251-CA974EAAA18C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3EFE7-9F6F-4C17-BAD9-64D785DD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C033-C236-4068-AE8F-FC522BB07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B7A92-A7E2-42D3-B41B-E5D5130DB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3CA51-F639-4A74-ACD8-F940B9E7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DD9F1-B90A-4434-A0E9-3B33C3F1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96949-5608-402E-963E-33735379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8013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1526-FFC5-420D-AF0C-66C2DDB9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7F152-241D-420A-B73F-E04E80C26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BB4D3-B670-4E6D-B822-9DB6FE04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C4A1F-31FA-460A-B914-CE25D2AD4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D363C-E29A-4709-B3CE-506C65F9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97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15726C-A947-4E67-AC14-91A4031B0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FCA32-071C-4C58-9106-3EF974DDD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50FB2-6476-4014-A645-AB18BAA1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040F9-6293-4F7A-9B1F-3603FE8B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DF6F-1D26-4C9D-AB81-853C57C2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8776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BAF69-6AEB-45AC-98DB-0965B58F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A62F-EA3E-47C4-954B-ED938760D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46DA3-A216-4EB6-894A-B42E8007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EDF1F-D134-4105-8FAA-3A9A0C68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62D3E-162D-4794-B86E-254AF8DD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75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E538-DF8A-47D1-A982-A320A379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C8B70-5F5D-4FCE-BE7E-6B8FB4B52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171F3-808B-4D49-A068-7E0AB439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5A84A-5F53-4972-B4F4-8A079FD3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49FF8-8CE2-4FF8-9098-400F37EC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5536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098A-B432-44DE-BAD3-FA36B1E1F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4E3B-E72F-4DE8-A83D-816EF2DA2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F9999-B5E2-46A2-AF31-D5F48A95C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082B0-7339-4DE1-8F0F-4A3A552A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F527-7E73-45FB-92FF-3D1650864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7EC2C-DBD6-46A2-984A-4A104B47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671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59BCA-EB70-4C0C-887E-25C63D7DA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07416-A762-4BE3-A393-A747AFA42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BE08E-65EB-4C34-96D5-AC2498EDB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3F0F4-3D0A-4622-8F08-ABF8C785D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ED7FBC-7651-49D9-A0FC-C3E0868B5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7ECAA-E8AE-436A-AFC7-542A1FAB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D5E0B4-4DD2-4F0C-A563-BE141505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53C9F4-22BC-4B21-B58E-4D3F4E80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200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B9E46-1715-4970-9F4F-D20B08E9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142A6-5594-42B7-9443-B18754552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1D103-7F86-4CF3-ADE1-4232C620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D397C-BEED-43F9-A6BA-EA528E0A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8684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266BEF-81D0-40AB-B7F4-002A45EF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AE7A4-4405-4DCF-B17C-7FA7668D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026EA-3A81-4B0C-B92B-01A24874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2862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3E32-75B0-4991-8099-7413F1B1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00F1C-531E-4BA7-99C9-55D807E48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A9FEB-13E3-4D58-912A-BD9FA28C4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AACDB-2249-4ED2-BA60-B0A66A6F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53FE8-8A29-4FD7-8DD8-211219D5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799F2-8C43-4859-BA94-D2C4F1E5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712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432D8-647C-4B9D-9E48-7646CBD8C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A0BC92-4986-4D36-9F68-176298FD8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9334A-D938-43BB-932A-3737E054D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77606-7205-4F2F-A1A5-368C39B5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F2C56-3C2C-418B-AC1D-46A20D56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0BDD2-F1BF-4EA8-BA0C-AD360A6A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670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35299E-1152-46E3-A168-F48B2493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5A298-E720-4C9B-AEAD-1DC18C93C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60BF1-EF37-496E-B2FD-3FE2AD2F4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24996-EE82-4B48-B469-56B29E58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5A39D-FAD5-412A-859E-9EB3553ED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11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izjzv.org.rs/?lng=lat&amp;cir=0&amp;link=4-7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6951" y="1347787"/>
            <a:ext cx="7851775" cy="1688857"/>
          </a:xfrm>
        </p:spPr>
        <p:txBody>
          <a:bodyPr>
            <a:normAutofit/>
          </a:bodyPr>
          <a:lstStyle/>
          <a:p>
            <a:pPr algn="ctr"/>
            <a:r>
              <a:rPr lang="sr-Latn-C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ISHRANA DECE </a:t>
            </a:r>
            <a:br>
              <a:rPr lang="sr-Latn-C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11 DO 14 GODINA</a:t>
            </a: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4526508" y="4646656"/>
            <a:ext cx="3138984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</a:t>
            </a:r>
            <a:r>
              <a:rPr lang="en-U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do </a:t>
            </a:r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zdravih</a:t>
            </a:r>
            <a:r>
              <a:rPr lang="en-U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izbora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717800" y="5422106"/>
            <a:ext cx="675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Programski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zadatak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Posebnog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programa</a:t>
            </a:r>
            <a:r>
              <a:rPr lang="en-US" altLang="en-US" sz="1200" b="1" dirty="0"/>
              <a:t> u </a:t>
            </a:r>
            <a:r>
              <a:rPr lang="en-US" altLang="en-US" sz="1200" b="1" dirty="0" err="1"/>
              <a:t>oblasti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javnog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zdravlja</a:t>
            </a:r>
            <a:r>
              <a:rPr lang="en-US" altLang="en-US" sz="1200" b="1" dirty="0"/>
              <a:t> za APV u</a:t>
            </a:r>
            <a:r>
              <a:rPr lang="sr-Cyrl-RS" altLang="en-US" sz="1200" b="1" dirty="0"/>
              <a:t> 202</a:t>
            </a:r>
            <a:r>
              <a:rPr lang="sr-Latn-RS" altLang="en-US" sz="1200" b="1" dirty="0"/>
              <a:t>2</a:t>
            </a:r>
            <a:r>
              <a:rPr lang="sr-Cyrl-RS" altLang="en-US" sz="1200" b="1" dirty="0"/>
              <a:t>. </a:t>
            </a:r>
            <a:r>
              <a:rPr lang="en-US" altLang="en-US" sz="1200" b="1" dirty="0" err="1"/>
              <a:t>godini</a:t>
            </a:r>
            <a:r>
              <a:rPr lang="sr-Cyrl-RS" altLang="en-US" sz="1200" b="1" dirty="0"/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Unapređenje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zdravstvene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pismenosti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populacije</a:t>
            </a:r>
            <a:r>
              <a:rPr lang="en-US" altLang="en-US" sz="1200" b="1" dirty="0"/>
              <a:t> – „</a:t>
            </a:r>
            <a:r>
              <a:rPr lang="en-US" altLang="en-US" sz="1200" b="1" dirty="0" err="1"/>
              <a:t>Znanjem</a:t>
            </a:r>
            <a:r>
              <a:rPr lang="en-US" altLang="en-US" sz="1200" b="1" dirty="0"/>
              <a:t> do </a:t>
            </a:r>
            <a:r>
              <a:rPr lang="en-US" altLang="en-US" sz="1200" b="1" dirty="0" err="1"/>
              <a:t>zdravih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izbora</a:t>
            </a:r>
            <a:r>
              <a:rPr lang="en-US" altLang="en-US" sz="1200" b="1" dirty="0"/>
              <a:t>“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" y="0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3949" y="3345369"/>
            <a:ext cx="4142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Mr sci. med. </a:t>
            </a: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Dragana Balać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901576-FEC0-4E89-BEC9-3F1C81368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076" y="400009"/>
            <a:ext cx="2323167" cy="79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0BA635-11A1-4A10-9749-7FBE98EF7AE0}"/>
              </a:ext>
            </a:extLst>
          </p:cNvPr>
          <p:cNvSpPr txBox="1"/>
          <p:nvPr/>
        </p:nvSpPr>
        <p:spPr>
          <a:xfrm>
            <a:off x="461394" y="2374084"/>
            <a:ext cx="10997967" cy="3711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Pravilnik o bližim uslovima za organizovanje, ostvarivanje i praćenje ishrane učenika u osnovnoj školi usvojen je 2018. godine (</a:t>
            </a:r>
            <a:r>
              <a:rPr lang="sr-Latn-RS" sz="24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Sl.glasnik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RS, br. 68/2018).</a:t>
            </a:r>
          </a:p>
          <a:p>
            <a:pPr marL="0" indent="0">
              <a:buNone/>
            </a:pPr>
            <a:endParaRPr lang="sr-Latn-RS" sz="2400" dirty="0">
              <a:solidFill>
                <a:srgbClr val="272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2250"/>
              </a:spcAft>
              <a:buNone/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Ishranu učenika u osnovnoj školi organizuje direktor škole u saradnji sa Savetom roditelja. Za ostvarivanje ishrane učenika u školi, u skladu sa utvrđenim načinom organizovanja, odgovorne su stručne službe škole i zaposleni na poslovima pripremanja i serviranja hrane.</a:t>
            </a:r>
          </a:p>
          <a:p>
            <a:pPr marL="0" indent="0" algn="just">
              <a:spcAft>
                <a:spcPts val="2250"/>
              </a:spcAft>
              <a:buNone/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Poslove praćenja ishrane učenika u školi škola obezbeđuje zaključivanjem ugovora sa nadležnim zavodom/institutom za javno zdravlje.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B413D7-8645-44B9-B918-1ECF31C3D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5" y="99503"/>
            <a:ext cx="3309569" cy="220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CEF73-A36D-4708-8D55-2712AF90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3"/>
            <a:ext cx="10515600" cy="1137015"/>
          </a:xfrm>
        </p:spPr>
        <p:txBody>
          <a:bodyPr>
            <a:norm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Doručak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00750-29FB-440A-A01F-66576DEDB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39" y="1795244"/>
            <a:ext cx="11342820" cy="400154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r-Latn-RS" sz="2400" b="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Doručak dece uzrasta 11 do 14 godina</a:t>
            </a:r>
            <a:r>
              <a:rPr lang="sr-Latn-RS" sz="2400" b="1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ima poseban značaj jer je reč o deci koja se </a:t>
            </a:r>
            <a:r>
              <a:rPr lang="sr-Latn-RS" sz="24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intezivno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razvijaju, fizički su aktivnija, a psihički angažovanija zbog velikih obaveza u školi i priprema za srednju školu.</a:t>
            </a:r>
          </a:p>
          <a:p>
            <a:pPr algn="just" fontAlgn="base">
              <a:lnSpc>
                <a:spcPct val="110000"/>
              </a:lnSpc>
            </a:pP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Dete treba da doručkuje pre odlaska u školu, odnosno između 7 i 9 sati ujutru. 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 prepodnevnim časovima neophodni su doručak i prepodnevna užina sa razmakom od najmanje 3 sata.</a:t>
            </a:r>
          </a:p>
          <a:p>
            <a:pPr algn="just" fontAlgn="base">
              <a:lnSpc>
                <a:spcPct val="110000"/>
              </a:lnSpc>
              <a:spcBef>
                <a:spcPts val="200"/>
              </a:spcBef>
            </a:pPr>
            <a:r>
              <a:rPr lang="sr-Latn-R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Energetski, doručak treba da iznosi 30% od dnevnog kalorijskog unosa. Važno je da namirnice, koje se konzumiraju za doručak budu što raznovrsnije.</a:t>
            </a:r>
          </a:p>
          <a:p>
            <a:pPr algn="just" fontAlgn="base">
              <a:lnSpc>
                <a:spcPct val="120000"/>
              </a:lnSpc>
              <a:spcBef>
                <a:spcPts val="200"/>
              </a:spcBef>
            </a:pPr>
            <a:endParaRPr lang="sr-Latn-RS" sz="31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  <a:spcBef>
                <a:spcPts val="200"/>
              </a:spcBef>
            </a:pPr>
            <a:endParaRPr lang="sr-Latn-RS" sz="31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3100" dirty="0">
              <a:solidFill>
                <a:srgbClr val="272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3100" dirty="0">
              <a:solidFill>
                <a:srgbClr val="272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800" dirty="0">
              <a:solidFill>
                <a:srgbClr val="272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8855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A2E554-091B-46FE-B32F-FCB8DE321759}"/>
              </a:ext>
            </a:extLst>
          </p:cNvPr>
          <p:cNvSpPr txBox="1"/>
          <p:nvPr/>
        </p:nvSpPr>
        <p:spPr>
          <a:xfrm>
            <a:off x="562088" y="1789969"/>
            <a:ext cx="6094206" cy="4725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zavisnosti od afiniteta deteta, doručak može biti slan ili sladak, sa mlečnim napitkom ili sa čajem. Najvažnije je da se ovaj jutarnji obrok ne preskače i da sadržajem zadovoljava potrebe deteta za njegov uzrast.</a:t>
            </a:r>
            <a:endParaRPr lang="sr-Latn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Kad dete ode u školu bez doručka, ono je često  razdražljivo, slabije pamti, ima slabiju koncentraciju na času i teže uči.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FFE80-2114-4851-B45A-D03DE2AA2E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45" y="2173911"/>
            <a:ext cx="3602236" cy="240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5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4333A6-EED0-48B2-AFC9-43747D5DBF67}"/>
              </a:ext>
            </a:extLst>
          </p:cNvPr>
          <p:cNvSpPr txBox="1"/>
          <p:nvPr/>
        </p:nvSpPr>
        <p:spPr>
          <a:xfrm>
            <a:off x="4149364" y="83890"/>
            <a:ext cx="7947561" cy="601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2400" b="1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Primeri </a:t>
            </a:r>
            <a:r>
              <a:rPr lang="sr-Latn-R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doručka</a:t>
            </a:r>
            <a:r>
              <a:rPr lang="sr-Latn-RS" sz="2400" b="1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decu uzrasta od 6 do 10 godina</a:t>
            </a:r>
            <a:endParaRPr lang="sr-Latn-R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pahuljice od celog zrna sa kiselim mlekom ili jogurtom</a:t>
            </a:r>
            <a:r>
              <a:rPr lang="sr-Latn-R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Pahuljice se mogu obogatiti </a:t>
            </a:r>
            <a:r>
              <a:rPr lang="sr-Latn-RS" sz="22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orašastim</a:t>
            </a: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plodovima (orasi, bademi, lešnici), medom, svežim ili suvim voćem (bananom, jabukama, kruškama, grožđem, malinama, jagodama…)</a:t>
            </a:r>
            <a:endParaRPr lang="sr-Latn-RS" sz="22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omlet od jaja, kuvana jaja, kajgana sa sirom uz hleb od celog zrna žitarica, povrće po </a:t>
            </a:r>
            <a:r>
              <a:rPr lang="sr-Latn-RS" sz="22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želji i jogurt ili kiselo mleko. </a:t>
            </a:r>
            <a:endParaRPr lang="sr-Latn-RS" sz="22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sendvič koji se sastoji od hleba od celih zrna žitarica, sa </a:t>
            </a:r>
            <a:r>
              <a:rPr lang="sr-Latn-RS" sz="22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maslacem</a:t>
            </a: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pršutom (pečenica/šunka/pileća prsa), povrćem po želji (par kolutova paradajza</a:t>
            </a:r>
            <a:r>
              <a:rPr lang="sr-Latn-R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krastavaca (svežih ili kiselih), list zelene salate …) i kiselim mlekom/jogurtom. Sendvič može da bude napravljen i od kifle koja je napravljena od celog zrna žitarica sa namazom od krem sira ili pavlake i kolutovima barenog jajeta i povrćem.</a:t>
            </a:r>
            <a:endParaRPr lang="sr-Latn-RS" sz="22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kačamak sa sirom ili kiselim mlekom (ili jogurtom)</a:t>
            </a:r>
            <a:endParaRPr lang="sr-Latn-RS" sz="22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proja ili pita sa kiselim mlekom (ili jogurtom)</a:t>
            </a:r>
          </a:p>
          <a:p>
            <a:pPr lvl="0" algn="just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sr-Latn-RS" sz="1600" dirty="0">
              <a:solidFill>
                <a:srgbClr val="27262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F2549-FE17-48AF-A18B-7A5814F13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" y="157668"/>
            <a:ext cx="1865376" cy="1243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76186A-F91F-438D-BF7D-63786C9DC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08" y="936147"/>
            <a:ext cx="1865376" cy="1243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7A40B-F78A-41D6-AB09-E15758582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6" y="2284387"/>
            <a:ext cx="1865376" cy="1243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9DDBC0-654F-4318-8BE3-AF01CCF6E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30" y="3527971"/>
            <a:ext cx="1865376" cy="1243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D48E48-0D75-41E0-8561-9AD80F4B78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" y="4411106"/>
            <a:ext cx="1865376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8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91FCB2-EE6B-4CBF-9978-A356523DDD6B}"/>
              </a:ext>
            </a:extLst>
          </p:cNvPr>
          <p:cNvSpPr txBox="1"/>
          <p:nvPr/>
        </p:nvSpPr>
        <p:spPr>
          <a:xfrm>
            <a:off x="540571" y="100668"/>
            <a:ext cx="640318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R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Namirnice koje bi trebalo izbegavati su:</a:t>
            </a: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Lisnata testa (pogačice, </a:t>
            </a:r>
            <a:r>
              <a:rPr lang="sr-Latn-RS" sz="24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žu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4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žu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pecivo, rol viršle, paštete sa sirom,..)</a:t>
            </a:r>
            <a:endParaRPr lang="sr-Latn-RS" sz="24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Margarin, topljeni sirevi. </a:t>
            </a:r>
            <a:endParaRPr lang="sr-Latn-RS" sz="24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Ograničiti količinu namaza sa visokim sadržajem mlečne masti (butera/pavlake/kajmaka/sirnih namaza).</a:t>
            </a:r>
            <a:endParaRPr lang="sr-Latn-RS" sz="24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Mesni namazi (paštete), krem/čokoladni namazi i drugi industrijski slani i slatki proizvodi sa visokim sadržajem šećera, zasićenih i trans masnih kiselina</a:t>
            </a:r>
            <a:endParaRPr lang="sr-Latn-RS" sz="24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Majonez, kečap, senf</a:t>
            </a:r>
            <a:endParaRPr lang="sr-Latn-RS" sz="24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Slatkiši u većoj količini</a:t>
            </a:r>
            <a:endParaRPr lang="sr-Latn-RS" sz="24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Gazirani i negazirani napici, energetska pića</a:t>
            </a:r>
            <a:endParaRPr lang="sr-Latn-RS" sz="24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BD183D-E968-48C8-96B1-5DB8BB6BC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72" y="637563"/>
            <a:ext cx="1338430" cy="1701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8E72D1-794D-4581-A1AD-38707A889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99" y="2094189"/>
            <a:ext cx="2687529" cy="1791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012913-D250-4C95-AD06-5A95D905BC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72" y="4309098"/>
            <a:ext cx="2313252" cy="15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6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2F4884-3D36-4FFA-AF46-FEBE8211DE68}"/>
              </a:ext>
            </a:extLst>
          </p:cNvPr>
          <p:cNvSpPr txBox="1"/>
          <p:nvPr/>
        </p:nvSpPr>
        <p:spPr>
          <a:xfrm>
            <a:off x="5263180" y="2324831"/>
            <a:ext cx="6094206" cy="394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sr-Latn-R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RUČAK</a:t>
            </a:r>
          </a:p>
          <a:p>
            <a:pPr algn="just">
              <a:spcAft>
                <a:spcPts val="750"/>
              </a:spcAft>
            </a:pPr>
            <a:endParaRPr lang="sr-Latn-RS" b="1" dirty="0">
              <a:solidFill>
                <a:srgbClr val="272626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2250"/>
              </a:spcAf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 strukturi dnevne ishrane, ručak spada u glavne obede. Ručak se konzumira posle prepodnevnih aktivnosti kada su deca i fizički i psihički bila opterećena. 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250"/>
              </a:spcAf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Ručak bi trebao da se sastoji od supe ili čorbe, glavnog jela od povrća i mesa uz dodatak salate i na kraju voće ili slatkiši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707FF-B2C8-4260-B43D-8D3583023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" y="2073161"/>
            <a:ext cx="4254147" cy="23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15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3C02FB-954A-4CD9-9A68-658D927E9219}"/>
              </a:ext>
            </a:extLst>
          </p:cNvPr>
          <p:cNvSpPr txBox="1"/>
          <p:nvPr/>
        </p:nvSpPr>
        <p:spPr>
          <a:xfrm>
            <a:off x="562087" y="1291905"/>
            <a:ext cx="6425941" cy="4449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250"/>
              </a:spcAf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Deca vole šarolikost i žive boje, zato treba voditi računa da u jelovniku budu zastupljene najmanje dve vrste povrća. Prednost uvek treba davati svežem i </a:t>
            </a:r>
            <a:r>
              <a:rPr lang="sr-Latn-RS" sz="24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zamrznutom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povrću, što ne isključuje davanje konzerviranog.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250"/>
              </a:spcAft>
            </a:pPr>
            <a:r>
              <a:rPr lang="sr-Latn-R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Salate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su veoma važan sastojak ručka, jer se koristi sveže povrće gde su gubici hranjivih i </a:t>
            </a:r>
            <a:r>
              <a:rPr lang="sr-Latn-RS" sz="24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zaštitinih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sastojaka najmanji. U zimskom i prolećnom periodu veoma je korisno povrće iz turšije: kiseli kupus, krastavci, paprike, karfiol, kao i ajvar ili cvekla. 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90B22-B6A6-4F07-8A1E-DBE5AC5CE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58" y="190500"/>
            <a:ext cx="3909454" cy="2611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7302F3-97F8-44B6-BAE2-68F3B9F13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58" y="3149831"/>
            <a:ext cx="3836540" cy="25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9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273C9B-8D6C-4BD1-9EF7-DC537E05C37C}"/>
              </a:ext>
            </a:extLst>
          </p:cNvPr>
          <p:cNvSpPr txBox="1"/>
          <p:nvPr/>
        </p:nvSpPr>
        <p:spPr>
          <a:xfrm>
            <a:off x="4639112" y="0"/>
            <a:ext cx="6911911" cy="6732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250"/>
              </a:spcAft>
            </a:pP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Količinu hleba treba smanjiti ako je u glavnom obroku za ručak krompir ili pirinač ili ga izbegavati ako je jelo isključivo od testa.</a:t>
            </a:r>
            <a:endParaRPr lang="sr-Latn-R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250"/>
              </a:spcAft>
            </a:pP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Kao sastavni deo ručka može biti kolač ili voće. Prednost uvek treba dati svežem voću. Zavisno od obimnosti ručka, voće i kolači mogu da budu deo popodnevne užine.</a:t>
            </a:r>
            <a:endParaRPr lang="sr-Latn-R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250"/>
              </a:spcAft>
            </a:pP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Kod dece treba razvijati ukuse te je stoga neophodno da jela ne smeju biti preslana, </a:t>
            </a:r>
            <a:r>
              <a:rPr lang="sr-Latn-RS" sz="22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prezačinjena</a:t>
            </a: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(ljuta ili suviše kisela). Previše hladna i topla jela takođe nisu prihvatljiva u ovom uzrastu jer mogu da izazovu neprijatne senzacije u organima za varenje. Pre glavnog obroka detetu ne treba davati veću količinu tečnosti. </a:t>
            </a:r>
            <a:endParaRPr lang="sr-Latn-R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250"/>
              </a:spcAft>
            </a:pP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Kod dece sa slabijim apetitom, treba sipati uvek manju količinu jela, a posle im dodavati do potrebne količine.</a:t>
            </a:r>
            <a:endParaRPr lang="sr-Latn-R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9C0CC-D36A-4C69-81C9-6A54C800A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1" y="452076"/>
            <a:ext cx="3676289" cy="2645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7AF8A5-3CF6-4872-B0D5-4EF054878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1" y="3338926"/>
            <a:ext cx="2863889" cy="226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FD4111-71B0-420D-AB51-1050FCD67C06}"/>
              </a:ext>
            </a:extLst>
          </p:cNvPr>
          <p:cNvSpPr txBox="1"/>
          <p:nvPr/>
        </p:nvSpPr>
        <p:spPr>
          <a:xfrm>
            <a:off x="209725" y="201336"/>
            <a:ext cx="6979640" cy="6629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Bef>
                <a:spcPts val="200"/>
              </a:spcBef>
            </a:pPr>
            <a:r>
              <a:rPr lang="sr-Latn-R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VEČERA</a:t>
            </a:r>
          </a:p>
          <a:p>
            <a:pPr algn="just" fontAlgn="base">
              <a:lnSpc>
                <a:spcPct val="107000"/>
              </a:lnSpc>
              <a:spcBef>
                <a:spcPts val="200"/>
              </a:spcBef>
            </a:pP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Večera je sve češće obrok kada se okuplja cela porodica</a:t>
            </a:r>
            <a:r>
              <a:rPr lang="sr-Latn-R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07000"/>
              </a:lnSpc>
              <a:spcBef>
                <a:spcPts val="200"/>
              </a:spcBef>
            </a:pP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Nekada je to bio ručak, ali današnji način života diktira drugačiju satnicu. I namirnice za večeru su se postepeno zamenile onima za ručak. 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 fontAlgn="base"/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Bef>
                <a:spcPts val="200"/>
              </a:spcBef>
            </a:pP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Večera bi trebala da bude lagani obrok, koji se konzumira najmanje dva do tri sata pre spavanja i koji iznosi oko 20 do 25% energetske vrednosti od celokupnog dnevnog kalorijskog unosa.</a:t>
            </a:r>
            <a:endParaRPr lang="sr-Latn-RS" sz="24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Bef>
                <a:spcPts val="200"/>
              </a:spcBef>
            </a:pPr>
            <a:r>
              <a:rPr lang="sr-Latn-R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r-Latn-RS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Bef>
                <a:spcPts val="200"/>
              </a:spcBef>
            </a:pP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 priprema večere bi trebala da se bazira na namirnicama, koje se lako vare. Ovo je važno zbog toga što se uz manje pun želudac bolje spava. </a:t>
            </a:r>
            <a:endParaRPr lang="sr-Latn-RS" sz="24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1B5F9-66A6-4E24-993A-C28BF16B4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28" y="346908"/>
            <a:ext cx="4065334" cy="2431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83420D-0976-442C-9003-5D425DFD0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28" y="3063334"/>
            <a:ext cx="4065334" cy="263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04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C0C120-2C16-41C4-8EC4-E7F5410387A7}"/>
              </a:ext>
            </a:extLst>
          </p:cNvPr>
          <p:cNvSpPr txBox="1"/>
          <p:nvPr/>
        </p:nvSpPr>
        <p:spPr>
          <a:xfrm>
            <a:off x="209725" y="276838"/>
            <a:ext cx="6220658" cy="6410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Hranu je najpoželjnije jesti odmah čim se spremi i ako je moguće od svežih namirnica. Da bi hrana zadržala hranljiva svojstva i bila bezbedna za jelo, treba se pridržavati nekih pravila:</a:t>
            </a:r>
            <a:endParaRPr lang="sr-Latn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 fontAlgn="base"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ako se hrana ostavlja u frižideru, mora se ohladiti što brže. Idealno je da bude u frižideru u roku od 90 minuta od kuvanja.</a:t>
            </a:r>
            <a:endParaRPr lang="sr-Latn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 fontAlgn="base"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pre nego što se hrana stavi u frižider mora se dobro zatvoriti u posudi koja je za to namenjena</a:t>
            </a:r>
            <a:endParaRPr lang="sr-Latn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 fontAlgn="base"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hranu iz frižidera treba pojesti u roku od 2 dana.</a:t>
            </a:r>
            <a:endParaRPr lang="sr-Latn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 fontAlgn="base"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ako se hrana zamrzava treba da se ohladi pre nego što se stavi u zamrzivač.</a:t>
            </a:r>
            <a:endParaRPr lang="sr-Latn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4FEDD-060E-4FB1-8AAE-1E16AA54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89" y="1132076"/>
            <a:ext cx="4471419" cy="43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0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EAFE-242A-4D28-88FF-A51363F3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91" y="536896"/>
            <a:ext cx="11286688" cy="5561902"/>
          </a:xfrm>
        </p:spPr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sr-Latn-R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Struktura dnevne ishrane dece uzrasta 11 do 14 godina treba                                                       da obezbedi odgovarajuće zadovoljenje energetskih i nutritivnih                       potreba, kroz: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Aft>
                <a:spcPts val="750"/>
              </a:spcAft>
            </a:pPr>
            <a:r>
              <a:rPr lang="sr-Latn-R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zastupljenost svih grupa namirnica, sa određenim udelom u                                         odnosu na ukupni dnevni energetski unos;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Aft>
                <a:spcPts val="750"/>
              </a:spcAft>
            </a:pPr>
            <a:r>
              <a:rPr lang="sr-Latn-R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zastupljenost svih hranljivih materija (</a:t>
            </a:r>
            <a:r>
              <a:rPr lang="sr-Latn-R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makronutrijenata</a:t>
            </a:r>
            <a:r>
              <a:rPr lang="sr-Latn-R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u                                   određenom procentualnom odnosu;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Aft>
                <a:spcPts val="750"/>
              </a:spcAft>
            </a:pPr>
            <a:r>
              <a:rPr lang="sr-Latn-R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zastupljenost minerala i vitamina (</a:t>
            </a:r>
            <a:r>
              <a:rPr lang="sr-Latn-R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mikronutrijenata</a:t>
            </a:r>
            <a:r>
              <a:rPr lang="sr-Latn-R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u preporučenoj količini/vrednosti;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Aft>
                <a:spcPts val="750"/>
              </a:spcAft>
            </a:pPr>
            <a:r>
              <a:rPr lang="sr-Latn-R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raspodelu ukupne energije u </a:t>
            </a:r>
            <a:r>
              <a:rPr lang="sr-Latn-R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kcal</a:t>
            </a:r>
            <a:r>
              <a:rPr lang="sr-Latn-R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podeljene na odgovarajući broj dnevnih obroka u određenom procentualnom odnosu.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4AE09-289F-49ED-97A5-9C154679D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908" y="59626"/>
            <a:ext cx="3065092" cy="32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07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E23E2B-423D-40AC-BE18-9090A8BBE130}"/>
              </a:ext>
            </a:extLst>
          </p:cNvPr>
          <p:cNvSpPr txBox="1"/>
          <p:nvPr/>
        </p:nvSpPr>
        <p:spPr>
          <a:xfrm>
            <a:off x="4932727" y="226503"/>
            <a:ext cx="6263294" cy="6410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 fontAlgn="base">
              <a:lnSpc>
                <a:spcPct val="107000"/>
              </a:lnSpc>
              <a:spcAft>
                <a:spcPts val="800"/>
              </a:spcAft>
            </a:pPr>
            <a:r>
              <a:rPr lang="sr-Latn-R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hrana u zamrzivaču treba sa se iskoristite u roku od najviše 3 meseca.</a:t>
            </a:r>
            <a:endParaRPr lang="sr-Latn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 fontAlgn="base"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hranu iz zamrzivača treba odmrznuti pre nego što se podgreje. Najbolje je da se ostavi u frižideru preko noći, ili da se odmrzne u mikrotalasnoj rerni.</a:t>
            </a:r>
            <a:endParaRPr lang="sr-Latn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 fontAlgn="base"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Latn-R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odmrznutu</a:t>
            </a: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hranu, koja već spremljena, nije preporučljivo ponovo zamrzavati. Ako je obrok pravljen od </a:t>
            </a:r>
            <a:r>
              <a:rPr lang="sr-Latn-R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odmrznutih</a:t>
            </a: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namirnica, gotovo jelo možete zamrznuti)</a:t>
            </a:r>
            <a:endParaRPr lang="sr-Latn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 fontAlgn="base"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hranu koja se stavlja u zamrzivač treba obeležiti i napisati kada je stavljena u isti, kako bi se naknadno znalo koliko je </a:t>
            </a:r>
            <a:r>
              <a:rPr lang="sr-Latn-R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zamrznuta</a:t>
            </a: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r-Latn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FCD48-D59E-444D-AF84-44800C00E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1" y="3429000"/>
            <a:ext cx="3722147" cy="2481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601DD-0728-4073-BA56-EA426CFDF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3" y="419477"/>
            <a:ext cx="4340817" cy="289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58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4388445" y="4723990"/>
            <a:ext cx="3138984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Znanjem</a:t>
            </a:r>
            <a:r>
              <a:rPr lang="en-US" sz="1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do </a:t>
            </a:r>
            <a:r>
              <a:rPr lang="en-US" sz="1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zdravih</a:t>
            </a:r>
            <a:r>
              <a:rPr lang="en-US" sz="1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izbora</a:t>
            </a:r>
            <a:endParaRPr lang="en-US" sz="1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717799" y="5376833"/>
            <a:ext cx="675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Programski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zadatak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Posebnog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programa</a:t>
            </a:r>
            <a:r>
              <a:rPr lang="en-US" altLang="en-US" sz="1200" b="1" dirty="0"/>
              <a:t> u </a:t>
            </a:r>
            <a:r>
              <a:rPr lang="en-US" altLang="en-US" sz="1200" b="1" dirty="0" err="1"/>
              <a:t>oblasti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javnog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zdravlja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za</a:t>
            </a:r>
            <a:r>
              <a:rPr lang="en-US" altLang="en-US" sz="1200" b="1" dirty="0"/>
              <a:t> APV u</a:t>
            </a:r>
            <a:r>
              <a:rPr lang="sr-Cyrl-RS" altLang="en-US" sz="1200" b="1" dirty="0"/>
              <a:t> 2020. </a:t>
            </a:r>
            <a:r>
              <a:rPr lang="en-US" altLang="en-US" sz="1200" b="1" dirty="0" err="1"/>
              <a:t>godini</a:t>
            </a:r>
            <a:r>
              <a:rPr lang="sr-Cyrl-RS" altLang="en-US" sz="1200" b="1" dirty="0"/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Unapređenje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zdravstvene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pismenosti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populacije</a:t>
            </a:r>
            <a:r>
              <a:rPr lang="en-US" altLang="en-US" sz="1200" b="1" dirty="0"/>
              <a:t> – „</a:t>
            </a:r>
            <a:r>
              <a:rPr lang="en-US" altLang="en-US" sz="1200" b="1" dirty="0" err="1"/>
              <a:t>Znanjem</a:t>
            </a:r>
            <a:r>
              <a:rPr lang="en-US" altLang="en-US" sz="1200" b="1" dirty="0"/>
              <a:t> do </a:t>
            </a:r>
            <a:r>
              <a:rPr lang="en-US" altLang="en-US" sz="1200" b="1" dirty="0" err="1"/>
              <a:t>zdravih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izbora</a:t>
            </a:r>
            <a:r>
              <a:rPr lang="en-US" altLang="en-US" sz="1200" b="1" dirty="0"/>
              <a:t>“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8" y="5042665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216820" y="3948169"/>
            <a:ext cx="9490115" cy="696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prezentaciji su korišćene slike iz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slede</a:t>
            </a:r>
            <a:r>
              <a:rPr lang="sr-Latn-R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izvora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r-Latn-R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sng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1800" u="sng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800" u="sng" dirty="0" err="1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ru-RU" sz="1800" u="sng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800" u="sng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174459" y="528506"/>
            <a:ext cx="9781564" cy="3163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r-Latn-R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</a:p>
          <a:p>
            <a:pPr marL="457200" indent="-457200" algn="l">
              <a:buAutoNum type="arabicPeriod"/>
            </a:pPr>
            <a:r>
              <a:rPr 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Garrow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J.S. James W.P.T. Ralph A. Human Nutrition and Dietetics. Churchill Living Stone, 2000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sr-Latn-RS" sz="2000" dirty="0"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WHO child growth standards: length/height-for-age, weight-for-age, weight-for-length, weight-for-height and body mass index-for-</a:t>
            </a:r>
            <a:r>
              <a:rPr lang="sr-Latn-RS" sz="2000" dirty="0">
                <a:latin typeface="Arial" panose="020B0604020202020204" pitchFamily="34" charset="0"/>
                <a:cs typeface="Arial" pitchFamily="34" charset="0"/>
              </a:rPr>
              <a:t>                   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age: </a:t>
            </a:r>
            <a:r>
              <a:rPr lang="sr-Latn-RS" sz="2000" dirty="0">
                <a:latin typeface="Arial" panose="020B0604020202020204" pitchFamily="34" charset="0"/>
                <a:cs typeface="Arial" pitchFamily="34" charset="0"/>
              </a:rPr>
              <a:t>m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ethods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and development</a:t>
            </a:r>
            <a:r>
              <a:rPr lang="sr-Latn-RS" sz="2000" dirty="0">
                <a:latin typeface="Arial" panose="020B0604020202020204" pitchFamily="34" charset="0"/>
                <a:cs typeface="Arial" pitchFamily="34" charset="0"/>
              </a:rPr>
              <a:t>, 2006.</a:t>
            </a:r>
            <a:endParaRPr lang="en-US" sz="2000" dirty="0">
              <a:latin typeface="Arial" panose="020B0604020202020204" pitchFamily="34" charset="0"/>
              <a:cs typeface="Arial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Policy Statement on School Nutrition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, 2020</a:t>
            </a:r>
          </a:p>
          <a:p>
            <a:pPr marL="457200" indent="-457200" algn="l">
              <a:buFont typeface="+mj-lt"/>
              <a:buAutoNum type="arabicPeriod"/>
            </a:pP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Pravilnik o bližim uslovima za organizovanje, ostvarivanje i praćenje ishrane učenika u osnovnoj školi (</a:t>
            </a:r>
            <a:r>
              <a:rPr lang="sr-Latn-R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Sl.glasnik</a:t>
            </a: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RS, br. 68/2018).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Food and nutrition policy for schools : a tool for the development of school nutrition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the European Region</a:t>
            </a:r>
            <a:r>
              <a:rPr lang="sr-Latn-R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EUR/06/5073063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http://www.izjzv.org.rs/?lng=lat&amp;cir=0&amp;link=4-78</a:t>
            </a: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901576-FEC0-4E89-BEC9-3F1C81368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71" y="5607814"/>
            <a:ext cx="2323167" cy="79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D2C6-7458-4613-870B-6907C1FE8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39" y="172123"/>
            <a:ext cx="10925961" cy="5482057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250"/>
              </a:spcAft>
            </a:pPr>
            <a:r>
              <a:rPr lang="sr-Latn-R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Preporučena zastupljenost pojedinih grupa namirnica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Žitarice, proizvodi od žitarica : Svaki dan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Povrće : Svaki dan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Voće : Svaki dan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Meso : Svaki dan, do pet puta nedeljno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Riba : Najmanje 1-2 puta nedeljno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Jaja : Do tri puta nedeljno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Mahunarke : 1-2 nedeljno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Mleko i mlečni proizvodi : Svaki dan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Masti i ulja : hladno ceđeno ulje u malim količinama, kao preliv pri pripremi povrća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Voda : Svaki dan, između obroka</a:t>
            </a:r>
          </a:p>
          <a:p>
            <a:pPr marL="0" indent="0">
              <a:buNone/>
            </a:pPr>
            <a:endParaRPr 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1AB23-F6A8-490E-8FF1-FF66B88DA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69" y="1310313"/>
            <a:ext cx="3671931" cy="24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3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8AD6-A195-4FF3-A21D-624E7994F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31" y="2592198"/>
            <a:ext cx="10515600" cy="3540153"/>
          </a:xfrm>
        </p:spPr>
        <p:txBody>
          <a:bodyPr>
            <a:normAutofit lnSpcReduction="10000"/>
          </a:bodyPr>
          <a:lstStyle/>
          <a:p>
            <a:pPr algn="l"/>
            <a:r>
              <a:rPr lang="sr-Latn-R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Dnevne energetske potrebe dece od 11 do 14 godina su 1900-2200 </a:t>
            </a:r>
            <a:r>
              <a:rPr lang="sr-Latn-R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kcal</a:t>
            </a:r>
            <a:r>
              <a:rPr lang="sr-Latn-R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sz="3200" b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Zbog </a:t>
            </a:r>
            <a:r>
              <a:rPr lang="sr-Latn-R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ubrzanijeg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razvoja u pubertetu, deca su više gladna. Još uvek roditelji mogu kontrolisati kakvu hranu jedu vaše dete. Najviše treba obratiti pažnju na slatkiše i grickalice. Ukoliko dolazi do neumerene ishrane u ovom periodu, doći će do stvaranja gojaznosti.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Deca imaju instiktivni osećaj za glad i sitost. 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izička aktivnost dece ili njeno odsustvo utiču na to da deca jedan dan pojedu više hrane a drugi manje.</a:t>
            </a:r>
          </a:p>
          <a:p>
            <a:pPr algn="l"/>
            <a:endParaRPr lang="sr-Latn-RS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3C657-5A50-4A32-BE93-EA2B68CEF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10" y="270080"/>
            <a:ext cx="3355596" cy="2237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07DDD6-2A9A-448D-A2EC-3F59A9655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1" y="390320"/>
            <a:ext cx="2812788" cy="18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1047-1AC6-4EF8-9BCE-0F64A4A0E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512" y="3548544"/>
            <a:ext cx="10050010" cy="1895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Deca imaju drugačije potrebe za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nutrijentima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odraslih. U ovom uzrastu treba posebno obratiti pažnju na:</a:t>
            </a:r>
          </a:p>
          <a:p>
            <a:pPr marL="0" indent="0">
              <a:buNone/>
            </a:pPr>
            <a:r>
              <a:rPr lang="sr-Latn-R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Kalcijum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koji ulazi u sastav kostiju i zuba, a ima značajnu ulogu u održavanju rada srca i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nervnoh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sistema, te pozitivno utiče na rad mišića. </a:t>
            </a:r>
            <a:r>
              <a:rPr lang="pl-PL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ovom uzrastu potrebe su: 1300 mg dnevno. Mleko i mlečni proizvodi, ali i zeleno lisnato povrće, mahunarske, kao koštunjavo voće.</a:t>
            </a:r>
            <a:endParaRPr 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90877-06AE-4DE4-99A1-6F23A19C2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36" y="240161"/>
            <a:ext cx="3112315" cy="31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0645D-4845-4BFB-A21E-071AE08CA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135" y="2675681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Vitamini B kompleksa 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važni su za metabolizam, energiju, zdravo srce i nervni sistem. Jačaju imunološki sistem, te mogu doprineti ukupnom blagostanju organizma. Najvažniji među njima je </a:t>
            </a:r>
            <a:r>
              <a:rPr lang="sr-Latn-R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 B12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Vitamin B12 (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kobalamin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ili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cijanokobalamin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je esencijalan za proizvodnju crvenih krvnih zrnaca,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pomaže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funkciju nervnog sistema i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snižava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nivo holesterola, a budući da ga organizam ne može samostalno proizvoditi potrebno ga je unositi hranom. Nalazi se u namirnicama životinjskog porekla. Potrebe u ovom uzrastu su 1,8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mikrograma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13. godine, a nakon toga se potrebe povećavaju na 2,4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mikrograma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dnevno 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4945E-6214-45F1-9F68-78EFD4B42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51" y="265767"/>
            <a:ext cx="2997777" cy="21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0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5C09-EFD2-4329-9764-9F0AF3919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2" y="1862356"/>
            <a:ext cx="10576683" cy="3603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 D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kombinaciji sa kalcijumom utiče na izgradnju jakih kostiju. Takođe može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pomoći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zaštiti od hroničnih bolesti kasnije tokom života. Nedostatak ovog vitamina dovodi do slabljenja kostiju, što uzrokuje razvoj bolesti poput rahitisa kod dece i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osteoporoze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kod odraslih. </a:t>
            </a:r>
            <a:r>
              <a:rPr lang="sr-Latn-RS" sz="2400" dirty="0">
                <a:solidFill>
                  <a:srgbClr val="0B0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Potrebe za ovim vitaminom u ovom uzrastu su 15 mg (600 IU) dnevno.</a:t>
            </a:r>
          </a:p>
          <a:p>
            <a:pPr marL="0" indent="0">
              <a:buNone/>
            </a:pP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Neke ribe,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uključujući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losos, skušu i sardine, odličan su izvor vitamina D, kao i jaja (vitamin D se nalazi u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žumancetu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Budući da koža proizvodi vitamin D kada je izložena suncu, u toku jeseni, a naročito tokom zime, pa sve do proleća, kada nema dovoljno sunčeve svetlosti,  Američka akademija za pedijatriju preporučuje suplemente vitamina D i za decu, u slučaju da dete ne dobija dovoljnu količinu ovog vitamina dnevno iz hrane i sunca.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E12D8-B2CA-4C49-BCB6-A6388D1ED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05" y="0"/>
            <a:ext cx="2621671" cy="17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3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19F70-30FC-49E7-AE60-B533D53CD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 E 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neophodan je za pravilno funkcionisanje čovekovog tela. Budući da predstavlja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antioksidans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pomaže u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neutralizaciji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slobodnih radikala. Izuzetno je važan za jačanje imunološkog sistema, te za zdravlje kože i očiju. Biljna ulja poput suncokretovog, kao i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orašasti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plodovi i semenke,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uključujući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bademe, lešnike i seme suncokreta, odlični su izvori vitamina E.</a:t>
            </a:r>
            <a:endParaRPr lang="sr-Latn-RS" sz="2400" b="1" i="0" dirty="0">
              <a:solidFill>
                <a:srgbClr val="0B0B0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2400" dirty="0">
                <a:solidFill>
                  <a:srgbClr val="0B0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Potrebe za ovim vitaminom do 13. godine su 11 mg, a nakon toga 15 mg dnevno.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8BF36-146B-4C9C-8CEF-CC754F4FF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56" y="240177"/>
            <a:ext cx="1865376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6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49C78-952D-4D32-B835-08D206C7E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48142"/>
            <a:ext cx="9603275" cy="3618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Gvožđe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učestvuje u brojnim metaboličkim procesima, a pre svega u sintezi hemoglobina koji transportuje kiseonik od pluća do svih ćelija u telu. Iako čovekov organizam ima solidne mehanizme za njegovu regulaciju, u nekim situacijama može doći do preterane akumulacije, ali mnogo češće do nedostatka gvožđa zbog neodgovarajućeg načina ishrane.</a:t>
            </a:r>
          </a:p>
          <a:p>
            <a:pPr marL="0" indent="0">
              <a:buNone/>
            </a:pP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Potrebe dece za gvožđem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kreću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između 7-10 miligrama dnevno. Do svojih tinejdžerskih godina dečacima je potrebno oko 11 mg dnevno, a devojčicama oko 15 mg.</a:t>
            </a:r>
            <a:endParaRPr lang="sr-Latn-RS" sz="2400" dirty="0">
              <a:solidFill>
                <a:srgbClr val="0B0B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Crveno meso i drugi životinjski proizvodi sadrže mnogo gvožđa. Biljni izvori gvožđa uključuju tamno zeleno lisnato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povrće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kao što su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spanac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kelj,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rukola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zatim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brokoli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te mahunarke poput pasulja i sočiva.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2E52E-E001-4B3F-96CA-25204EAD9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93" y="0"/>
            <a:ext cx="2772214" cy="18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15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2579</TotalTime>
  <Words>2116</Words>
  <Application>Microsoft Office PowerPoint</Application>
  <PresentationFormat>Widescreen</PresentationFormat>
  <Paragraphs>253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ISHRANA DECE  OD 11 DO 14 GODINA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Doručak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Institut za javno zdravlje Vojvodine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Dušan Čanković</dc:creator>
  <cp:lastModifiedBy>Korisnik</cp:lastModifiedBy>
  <cp:revision>193</cp:revision>
  <dcterms:created xsi:type="dcterms:W3CDTF">2020-02-26T08:59:08Z</dcterms:created>
  <dcterms:modified xsi:type="dcterms:W3CDTF">2024-01-25T10:27:09Z</dcterms:modified>
</cp:coreProperties>
</file>